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5" r:id="rId3"/>
    <p:sldId id="292" r:id="rId4"/>
    <p:sldId id="293" r:id="rId5"/>
    <p:sldId id="289" r:id="rId6"/>
    <p:sldId id="290" r:id="rId7"/>
    <p:sldId id="288" r:id="rId8"/>
    <p:sldId id="282" r:id="rId9"/>
    <p:sldId id="286" r:id="rId10"/>
    <p:sldId id="287" r:id="rId11"/>
    <p:sldId id="285" r:id="rId12"/>
    <p:sldId id="273" r:id="rId13"/>
    <p:sldId id="291" r:id="rId14"/>
    <p:sldId id="294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24" d="100"/>
          <a:sy n="124" d="100"/>
        </p:scale>
        <p:origin x="365" y="10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12/12/2019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12/12/2019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12/12/2019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379518"/>
            <a:ext cx="10058400" cy="1711037"/>
          </a:xfrm>
        </p:spPr>
        <p:txBody>
          <a:bodyPr/>
          <a:lstStyle/>
          <a:p>
            <a:r>
              <a:rPr lang="pt-BR" dirty="0"/>
              <a:t>Final Project - Haptics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4191000"/>
            <a:ext cx="10058400" cy="1447800"/>
          </a:xfrm>
        </p:spPr>
        <p:txBody>
          <a:bodyPr>
            <a:normAutofit/>
          </a:bodyPr>
          <a:lstStyle/>
          <a:p>
            <a:r>
              <a:rPr lang="en-US" sz="2800" dirty="0"/>
              <a:t>Vitrector Insertion Simulator/Orbital Region</a:t>
            </a:r>
            <a:endParaRPr lang="en-US" dirty="0"/>
          </a:p>
          <a:p>
            <a:r>
              <a:rPr lang="pt-BR" dirty="0"/>
              <a:t>Rogerio Nespolo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99F9-A164-4DDA-9D31-24903F09D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-266700"/>
            <a:ext cx="91440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3400" dirty="0">
                <a:solidFill>
                  <a:schemeClr val="accent1"/>
                </a:solidFill>
              </a:rPr>
              <a:t>Effects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37C7679F-8F84-437B-B825-ED327B6E03E0}"/>
              </a:ext>
            </a:extLst>
          </p:cNvPr>
          <p:cNvSpPr txBox="1">
            <a:spLocks/>
          </p:cNvSpPr>
          <p:nvPr/>
        </p:nvSpPr>
        <p:spPr>
          <a:xfrm>
            <a:off x="1524000" y="982492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Vibration and warning when collision with the retina is detected</a:t>
            </a:r>
            <a:endParaRPr lang="en-US" sz="1800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5BDEB89-34AA-4F7F-AA07-8D5EF4EF87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81400" y="1371600"/>
            <a:ext cx="4572000" cy="500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74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99F9-A164-4DDA-9D31-24903F09D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-266700"/>
            <a:ext cx="91440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3400" dirty="0">
                <a:solidFill>
                  <a:schemeClr val="accent1"/>
                </a:solidFill>
              </a:rPr>
              <a:t>Effects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37C7679F-8F84-437B-B825-ED327B6E03E0}"/>
              </a:ext>
            </a:extLst>
          </p:cNvPr>
          <p:cNvSpPr txBox="1">
            <a:spLocks/>
          </p:cNvSpPr>
          <p:nvPr/>
        </p:nvSpPr>
        <p:spPr>
          <a:xfrm>
            <a:off x="1524000" y="982492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Vitrector volume increases according to the distance to the retina/optical nerves</a:t>
            </a:r>
          </a:p>
          <a:p>
            <a:pPr algn="just"/>
            <a:r>
              <a:rPr lang="en-US" dirty="0"/>
              <a:t>3D sound follows the position of the model inside the scene</a:t>
            </a:r>
            <a:endParaRPr lang="en-US" sz="1800" dirty="0"/>
          </a:p>
        </p:txBody>
      </p:sp>
      <p:pic>
        <p:nvPicPr>
          <p:cNvPr id="10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E6FDA09C-F19A-4EF4-B6C2-7BA5201B903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546.217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1000" y="2438400"/>
            <a:ext cx="4248150" cy="401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15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Warnings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C46EF-F7B1-4315-AC64-901F9968E9E1}"/>
              </a:ext>
            </a:extLst>
          </p:cNvPr>
          <p:cNvSpPr txBox="1">
            <a:spLocks/>
          </p:cNvSpPr>
          <p:nvPr/>
        </p:nvSpPr>
        <p:spPr>
          <a:xfrm>
            <a:off x="1524000" y="1825625"/>
            <a:ext cx="9372600" cy="42703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Warnings are presented during the execution – an example of how the vitrector must be guided is exhibited</a:t>
            </a:r>
          </a:p>
          <a:p>
            <a:pPr lvl="1" algn="just"/>
            <a:r>
              <a:rPr lang="en-US" dirty="0"/>
              <a:t>Touching the iris or pupil prior the insertion</a:t>
            </a:r>
          </a:p>
          <a:p>
            <a:pPr lvl="1" algn="just"/>
            <a:r>
              <a:rPr lang="en-US" dirty="0"/>
              <a:t>Applying too much force when the membrane peeling is being executed</a:t>
            </a:r>
          </a:p>
          <a:p>
            <a:pPr lvl="1" algn="just"/>
            <a:r>
              <a:rPr lang="en-US" dirty="0"/>
              <a:t>After the insertion of the tooltip into the vitreous chamber</a:t>
            </a:r>
          </a:p>
          <a:p>
            <a:pPr lvl="1"/>
            <a:endParaRPr lang="en-US" dirty="0"/>
          </a:p>
          <a:p>
            <a:pPr marL="36576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768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</p:spPr>
        <p:txBody>
          <a:bodyPr/>
          <a:lstStyle/>
          <a:p>
            <a:r>
              <a:rPr lang="pt-BR" dirty="0"/>
              <a:t>Limitations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C46EF-F7B1-4315-AC64-901F9968E9E1}"/>
              </a:ext>
            </a:extLst>
          </p:cNvPr>
          <p:cNvSpPr txBox="1">
            <a:spLocks/>
          </p:cNvSpPr>
          <p:nvPr/>
        </p:nvSpPr>
        <p:spPr>
          <a:xfrm>
            <a:off x="1524000" y="1825625"/>
            <a:ext cx="9372600" cy="42703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Pop through effect value of the sclera is relatively small to deactivate properly the fulcrum effect automatically</a:t>
            </a:r>
          </a:p>
          <a:p>
            <a:pPr algn="just"/>
            <a:r>
              <a:rPr lang="en-US" dirty="0"/>
              <a:t>The user can reset all the effects releasing the button 2 - this avoids the program to keep applying the effects even after the tool removal</a:t>
            </a:r>
          </a:p>
          <a:p>
            <a:pPr lvl="1"/>
            <a:endParaRPr lang="en-US" dirty="0"/>
          </a:p>
          <a:p>
            <a:pPr marL="36576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800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-259443"/>
            <a:ext cx="9144000" cy="1143000"/>
          </a:xfrm>
        </p:spPr>
        <p:txBody>
          <a:bodyPr/>
          <a:lstStyle/>
          <a:p>
            <a:r>
              <a:rPr lang="pt-BR" dirty="0"/>
              <a:t>Future </a:t>
            </a:r>
            <a:r>
              <a:rPr lang="en-US" dirty="0"/>
              <a:t>developments 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C46EF-F7B1-4315-AC64-901F9968E9E1}"/>
              </a:ext>
            </a:extLst>
          </p:cNvPr>
          <p:cNvSpPr txBox="1">
            <a:spLocks/>
          </p:cNvSpPr>
          <p:nvPr/>
        </p:nvSpPr>
        <p:spPr>
          <a:xfrm>
            <a:off x="1524000" y="1143000"/>
            <a:ext cx="9372600" cy="42703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The use of a second haptic device for the simulation of the fiberoptic endoillumination (light source)</a:t>
            </a:r>
          </a:p>
          <a:p>
            <a:pPr algn="just"/>
            <a:r>
              <a:rPr lang="en-US" dirty="0"/>
              <a:t>The possibility of changing the cursor to simulate all the vitrectomy tools available during the real procedure</a:t>
            </a:r>
          </a:p>
          <a:p>
            <a:pPr algn="just"/>
            <a:r>
              <a:rPr lang="en-US" dirty="0"/>
              <a:t>Simulate the procedure of inserting multiple cannulas</a:t>
            </a:r>
          </a:p>
          <a:p>
            <a:pPr lvl="1"/>
            <a:endParaRPr lang="en-US" dirty="0"/>
          </a:p>
          <a:p>
            <a:pPr marL="365760" lvl="1" indent="0">
              <a:buNone/>
            </a:pPr>
            <a:endParaRPr lang="en-US" dirty="0"/>
          </a:p>
        </p:txBody>
      </p:sp>
      <p:pic>
        <p:nvPicPr>
          <p:cNvPr id="1026" name="Picture 2" descr="Resultado de imagem para vitrectomy tools">
            <a:extLst>
              <a:ext uri="{FF2B5EF4-FFF2-40B4-BE49-F238E27FC236}">
                <a16:creationId xmlns:a16="http://schemas.microsoft.com/office/drawing/2014/main" id="{C860622A-259F-4990-B682-89B33874B4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4" t="8889" r="2592" b="14444"/>
          <a:stretch/>
        </p:blipFill>
        <p:spPr bwMode="auto">
          <a:xfrm>
            <a:off x="6858000" y="3260271"/>
            <a:ext cx="2743200" cy="30044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F206CF9-2D5D-4F1E-A1ED-DC5F6D6D47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27" r="68042"/>
          <a:stretch/>
        </p:blipFill>
        <p:spPr bwMode="auto">
          <a:xfrm>
            <a:off x="2819400" y="3260271"/>
            <a:ext cx="2743200" cy="29685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18440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269671"/>
            <a:ext cx="9144000" cy="1143000"/>
          </a:xfrm>
        </p:spPr>
        <p:txBody>
          <a:bodyPr/>
          <a:lstStyle/>
          <a:p>
            <a:pPr algn="ctr"/>
            <a:r>
              <a:rPr lang="pt-BR" dirty="0"/>
              <a:t>Thank you!</a:t>
            </a:r>
            <a:endParaRPr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1E04EBF-BC75-456E-B530-F1464DC71005}"/>
              </a:ext>
            </a:extLst>
          </p:cNvPr>
          <p:cNvSpPr txBox="1">
            <a:spLocks/>
          </p:cNvSpPr>
          <p:nvPr/>
        </p:nvSpPr>
        <p:spPr>
          <a:xfrm>
            <a:off x="1524000" y="44196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1400" dirty="0"/>
              <a:t>Please execute in Debug Mode, x64 – Be sure that the Windows SDK version is </a:t>
            </a:r>
            <a:r>
              <a:rPr lang="pt-BR" sz="1400" dirty="0" err="1"/>
              <a:t>correctly</a:t>
            </a:r>
            <a:r>
              <a:rPr lang="pt-BR" sz="1400" dirty="0"/>
              <a:t> </a:t>
            </a:r>
            <a:r>
              <a:rPr lang="pt-BR" sz="1400" dirty="0" err="1"/>
              <a:t>selected</a:t>
            </a:r>
            <a:r>
              <a:rPr lang="pt-BR" sz="1400" dirty="0"/>
              <a:t> </a:t>
            </a:r>
            <a:r>
              <a:rPr lang="pt-BR" sz="1400" dirty="0" err="1"/>
              <a:t>and</a:t>
            </a:r>
            <a:r>
              <a:rPr lang="pt-BR" sz="1400" dirty="0"/>
              <a:t> </a:t>
            </a:r>
            <a:r>
              <a:rPr lang="pt-BR" sz="1400" dirty="0" err="1"/>
              <a:t>OpenAL</a:t>
            </a:r>
            <a:r>
              <a:rPr lang="pt-BR" sz="1400" dirty="0"/>
              <a:t> </a:t>
            </a:r>
            <a:r>
              <a:rPr lang="pt-BR" sz="1400" dirty="0" err="1"/>
              <a:t>is</a:t>
            </a:r>
            <a:r>
              <a:rPr lang="pt-BR" sz="1400" dirty="0"/>
              <a:t> </a:t>
            </a:r>
            <a:r>
              <a:rPr lang="en-US" sz="1400" dirty="0"/>
              <a:t>properly</a:t>
            </a:r>
            <a:r>
              <a:rPr lang="pt-BR" sz="1400" dirty="0"/>
              <a:t> </a:t>
            </a:r>
            <a:r>
              <a:rPr lang="pt-BR" sz="1400" dirty="0" err="1"/>
              <a:t>installed</a:t>
            </a:r>
            <a:r>
              <a:rPr lang="pt-BR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15360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0" y="-228600"/>
            <a:ext cx="9144000" cy="1143000"/>
          </a:xfrm>
        </p:spPr>
        <p:txBody>
          <a:bodyPr/>
          <a:lstStyle/>
          <a:p>
            <a:r>
              <a:rPr lang="pt-BR" dirty="0"/>
              <a:t>Vitrectomy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066800"/>
            <a:ext cx="9144000" cy="42672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Eye surgery to treat various problems with the retina and vitreous. During the procedure, the vitreous is removed and replaced with another solution. </a:t>
            </a:r>
          </a:p>
        </p:txBody>
      </p:sp>
      <p:pic>
        <p:nvPicPr>
          <p:cNvPr id="1026" name="Picture 2" descr="Image result for membrane peeling">
            <a:extLst>
              <a:ext uri="{FF2B5EF4-FFF2-40B4-BE49-F238E27FC236}">
                <a16:creationId xmlns:a16="http://schemas.microsoft.com/office/drawing/2014/main" id="{B26AC071-487A-489F-BBFD-E60AACC585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" t="3333" r="46072" b="50000"/>
          <a:stretch/>
        </p:blipFill>
        <p:spPr bwMode="auto">
          <a:xfrm>
            <a:off x="4114800" y="1981200"/>
            <a:ext cx="3886201" cy="40805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0" y="-304800"/>
            <a:ext cx="9144000" cy="1143000"/>
          </a:xfrm>
        </p:spPr>
        <p:txBody>
          <a:bodyPr/>
          <a:lstStyle/>
          <a:p>
            <a:r>
              <a:rPr lang="pt-BR" dirty="0"/>
              <a:t>Membrane peel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4000" y="1066800"/>
            <a:ext cx="9144000" cy="42672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The </a:t>
            </a:r>
            <a:r>
              <a:rPr lang="en-US" b="1" dirty="0"/>
              <a:t>Vitrectomy with epiretinal membrane peel </a:t>
            </a:r>
            <a:r>
              <a:rPr lang="en-US" dirty="0"/>
              <a:t>is the most common vitreoretinal surgery - an epiretinal membrane is a condition where a very thin layer of scar tissue forms on the surface of the retina. This membrane must be peeled to recover the distorted/blurred vision.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98A2F-E392-4E07-8778-154E79DD6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4578" y="2438400"/>
            <a:ext cx="5022844" cy="39297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37619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49167" y="-304800"/>
            <a:ext cx="9144000" cy="1143000"/>
          </a:xfrm>
        </p:spPr>
        <p:txBody>
          <a:bodyPr/>
          <a:lstStyle/>
          <a:p>
            <a:r>
              <a:rPr lang="pt-BR" dirty="0"/>
              <a:t>Goals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396068" y="990600"/>
            <a:ext cx="9677400" cy="4267200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Create an environment where medical students can learn the best practices for the incision of a vitrector into the vitreous chamber</a:t>
            </a:r>
          </a:p>
          <a:p>
            <a:pPr algn="just"/>
            <a:r>
              <a:rPr lang="en-US" dirty="0"/>
              <a:t>Provide guidance about the best approach and the most common problems the surgeon can face, using textual, haptic and audio feedback</a:t>
            </a:r>
          </a:p>
          <a:p>
            <a:pPr algn="just"/>
            <a:endParaRPr lang="en-US" dirty="0"/>
          </a:p>
          <a:p>
            <a:endParaRPr lang="en-US" dirty="0"/>
          </a:p>
        </p:txBody>
      </p:sp>
      <p:pic>
        <p:nvPicPr>
          <p:cNvPr id="3076" name="Picture 4" descr="Image result for 3ds haptics">
            <a:extLst>
              <a:ext uri="{FF2B5EF4-FFF2-40B4-BE49-F238E27FC236}">
                <a16:creationId xmlns:a16="http://schemas.microsoft.com/office/drawing/2014/main" id="{57E2D74F-21FE-41B1-B63E-6604CD2A7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498" y="2502227"/>
            <a:ext cx="40005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vitrectomy">
            <a:extLst>
              <a:ext uri="{FF2B5EF4-FFF2-40B4-BE49-F238E27FC236}">
                <a16:creationId xmlns:a16="http://schemas.microsoft.com/office/drawing/2014/main" id="{4D39B368-4E49-456A-A3E7-EF02C1174B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0" t="1110" r="22500"/>
          <a:stretch/>
        </p:blipFill>
        <p:spPr bwMode="auto">
          <a:xfrm>
            <a:off x="7100960" y="2819400"/>
            <a:ext cx="3328332" cy="3366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ross 3">
            <a:extLst>
              <a:ext uri="{FF2B5EF4-FFF2-40B4-BE49-F238E27FC236}">
                <a16:creationId xmlns:a16="http://schemas.microsoft.com/office/drawing/2014/main" id="{3F97BD79-DD1F-461E-9324-89ED562B9E9B}"/>
              </a:ext>
            </a:extLst>
          </p:cNvPr>
          <p:cNvSpPr/>
          <p:nvPr/>
        </p:nvSpPr>
        <p:spPr>
          <a:xfrm>
            <a:off x="5486400" y="3886200"/>
            <a:ext cx="1146604" cy="1066800"/>
          </a:xfrm>
          <a:prstGeom prst="plus">
            <a:avLst>
              <a:gd name="adj" fmla="val 37582"/>
            </a:avLst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94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49167" y="-304800"/>
            <a:ext cx="9144000" cy="1143000"/>
          </a:xfrm>
        </p:spPr>
        <p:txBody>
          <a:bodyPr/>
          <a:lstStyle/>
          <a:p>
            <a:r>
              <a:rPr lang="pt-BR" dirty="0"/>
              <a:t>Models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396068" y="990600"/>
            <a:ext cx="9677400" cy="4267200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Eye model acquired from a 3D database</a:t>
            </a:r>
          </a:p>
          <a:p>
            <a:pPr algn="just"/>
            <a:r>
              <a:rPr lang="en-US" dirty="0"/>
              <a:t>Lateral cut and segmentation of each element of the eye - SOLIDWORKS</a:t>
            </a:r>
          </a:p>
          <a:p>
            <a:pPr algn="just"/>
            <a:r>
              <a:rPr lang="en-US" dirty="0"/>
              <a:t>Textures and alignment of the models - Autodesk 3DS Max</a:t>
            </a:r>
          </a:p>
          <a:p>
            <a:endParaRPr lang="en-US" dirty="0"/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EADFD701-7AB4-48CD-8828-0F856653583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492" y="3124200"/>
            <a:ext cx="5705025" cy="25483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F21E23-43AD-4299-8BF5-2B8E64988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751" y="3124200"/>
            <a:ext cx="3733800" cy="25483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24933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D0ED70-443F-404C-85E1-8A13E1A31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975" y="1336756"/>
            <a:ext cx="7258050" cy="41844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00603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0" y="-225425"/>
            <a:ext cx="91440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pt-BR" dirty="0"/>
              <a:t>Cursor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1524000" y="1143000"/>
            <a:ext cx="5029200" cy="4270375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r>
              <a:rPr lang="en-US" dirty="0"/>
              <a:t>Created from Scratch with Autodesk 3DS Max </a:t>
            </a:r>
          </a:p>
          <a:p>
            <a:pPr algn="just"/>
            <a:r>
              <a:rPr lang="en-US" dirty="0"/>
              <a:t>Mesh and Poly editor tools</a:t>
            </a:r>
          </a:p>
          <a:p>
            <a:pPr algn="just"/>
            <a:r>
              <a:rPr lang="en-US" dirty="0"/>
              <a:t>following a model of a commercial-available vitrector</a:t>
            </a:r>
          </a:p>
          <a:p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05B542-C3C0-439E-8BE3-C64804538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992" y="917575"/>
            <a:ext cx="4305673" cy="43590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A34384-8C7A-4304-93EC-ED9BC54DB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998" y="5485236"/>
            <a:ext cx="5277663" cy="111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72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99F9-A164-4DDA-9D31-24903F09D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-266700"/>
            <a:ext cx="91440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3400" dirty="0">
                <a:solidFill>
                  <a:schemeClr val="accent1"/>
                </a:solidFill>
              </a:rPr>
              <a:t>Effects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37C7679F-8F84-437B-B825-ED327B6E03E0}"/>
              </a:ext>
            </a:extLst>
          </p:cNvPr>
          <p:cNvSpPr txBox="1">
            <a:spLocks/>
          </p:cNvSpPr>
          <p:nvPr/>
        </p:nvSpPr>
        <p:spPr>
          <a:xfrm>
            <a:off x="1524000" y="982492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400" dirty="0"/>
              <a:t>Eye rotation</a:t>
            </a:r>
          </a:p>
          <a:p>
            <a:pPr lvl="1" algn="just"/>
            <a:r>
              <a:rPr lang="en-US" dirty="0"/>
              <a:t>Force acquired during graphics callback</a:t>
            </a:r>
          </a:p>
          <a:p>
            <a:pPr lvl="1" algn="just"/>
            <a:r>
              <a:rPr lang="en-US" i="1" dirty="0"/>
              <a:t>setRotationInPlace</a:t>
            </a:r>
            <a:r>
              <a:rPr lang="en-US" dirty="0"/>
              <a:t> with the direction and magnitude of the force in real-time</a:t>
            </a:r>
          </a:p>
          <a:p>
            <a:pPr lvl="1" algn="just"/>
            <a:r>
              <a:rPr lang="en-US" dirty="0"/>
              <a:t>The movement is limited to imitate the real behavior of the eye</a:t>
            </a:r>
          </a:p>
        </p:txBody>
      </p:sp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6BBFC5E5-757B-4768-912C-AD1147FE98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30" end="2943.244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9011" y="2590800"/>
            <a:ext cx="7254082" cy="381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653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2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99F9-A164-4DDA-9D31-24903F09D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-266700"/>
            <a:ext cx="9144000" cy="11430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3400" dirty="0">
                <a:solidFill>
                  <a:schemeClr val="accent1"/>
                </a:solidFill>
              </a:rPr>
              <a:t>Effects</a:t>
            </a:r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37C7679F-8F84-437B-B825-ED327B6E03E0}"/>
              </a:ext>
            </a:extLst>
          </p:cNvPr>
          <p:cNvSpPr txBox="1">
            <a:spLocks/>
          </p:cNvSpPr>
          <p:nvPr/>
        </p:nvSpPr>
        <p:spPr>
          <a:xfrm>
            <a:off x="1524000" y="1066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087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830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317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060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Fulcrum effect within the vitreous chamber</a:t>
            </a:r>
            <a:endParaRPr lang="en-US" sz="1800" dirty="0"/>
          </a:p>
        </p:txBody>
      </p: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B432953D-AEE3-4A6B-B9DB-B2B231BD1C4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660.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24150" y="2057400"/>
            <a:ext cx="67437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63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420</Words>
  <Application>Microsoft Office PowerPoint</Application>
  <PresentationFormat>Widescreen</PresentationFormat>
  <Paragraphs>44</Paragraphs>
  <Slides>15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Candara</vt:lpstr>
      <vt:lpstr>Consolas</vt:lpstr>
      <vt:lpstr>Tech Computer 16x9</vt:lpstr>
      <vt:lpstr>Final Project - Haptics</vt:lpstr>
      <vt:lpstr>Vitrectomy</vt:lpstr>
      <vt:lpstr>Membrane peel</vt:lpstr>
      <vt:lpstr>Goals</vt:lpstr>
      <vt:lpstr>Models</vt:lpstr>
      <vt:lpstr>PowerPoint Presentation</vt:lpstr>
      <vt:lpstr>Cursor</vt:lpstr>
      <vt:lpstr>Effects</vt:lpstr>
      <vt:lpstr>Effects</vt:lpstr>
      <vt:lpstr>Effects</vt:lpstr>
      <vt:lpstr>Effects</vt:lpstr>
      <vt:lpstr>Warnings</vt:lpstr>
      <vt:lpstr>Limitations</vt:lpstr>
      <vt:lpstr>Future developments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4 - Haptics</dc:title>
  <dc:creator>Adriano Gendy</dc:creator>
  <cp:lastModifiedBy>student</cp:lastModifiedBy>
  <cp:revision>48</cp:revision>
  <dcterms:created xsi:type="dcterms:W3CDTF">2019-11-09T00:17:54Z</dcterms:created>
  <dcterms:modified xsi:type="dcterms:W3CDTF">2019-12-12T16:45:28Z</dcterms:modified>
</cp:coreProperties>
</file>